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  <p:sldMasterId id="2147483708" r:id="rId2"/>
    <p:sldMasterId id="2147483716" r:id="rId3"/>
  </p:sldMasterIdLst>
  <p:notesMasterIdLst>
    <p:notesMasterId r:id="rId24"/>
  </p:notesMasterIdLst>
  <p:sldIdLst>
    <p:sldId id="256" r:id="rId4"/>
    <p:sldId id="280" r:id="rId5"/>
    <p:sldId id="259" r:id="rId6"/>
    <p:sldId id="270" r:id="rId7"/>
    <p:sldId id="262" r:id="rId8"/>
    <p:sldId id="271" r:id="rId9"/>
    <p:sldId id="273" r:id="rId10"/>
    <p:sldId id="258" r:id="rId11"/>
    <p:sldId id="261" r:id="rId12"/>
    <p:sldId id="260" r:id="rId13"/>
    <p:sldId id="274" r:id="rId14"/>
    <p:sldId id="269" r:id="rId15"/>
    <p:sldId id="276" r:id="rId16"/>
    <p:sldId id="275" r:id="rId17"/>
    <p:sldId id="268" r:id="rId18"/>
    <p:sldId id="272" r:id="rId19"/>
    <p:sldId id="277" r:id="rId20"/>
    <p:sldId id="257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610" autoAdjust="0"/>
  </p:normalViewPr>
  <p:slideViewPr>
    <p:cSldViewPr snapToGrid="0">
      <p:cViewPr varScale="1">
        <p:scale>
          <a:sx n="99" d="100"/>
          <a:sy n="99" d="100"/>
        </p:scale>
        <p:origin x="9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0F4815-8BB4-4992-B7D5-87E76543B0E8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7B50C-D57A-4489-B44E-DD108A9E1EB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7813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7B50C-D57A-4489-B44E-DD108A9E1EB4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94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516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5457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23388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58682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4890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3540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5403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52736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03855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328177"/>
            <a:ext cx="8365245" cy="3797987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248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2346583"/>
            <a:ext cx="5384800" cy="3779581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2346583"/>
            <a:ext cx="5384800" cy="3779581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3915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28309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599" y="2346583"/>
            <a:ext cx="6691184" cy="3924043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7545917" y="2346326"/>
            <a:ext cx="4036483" cy="1885951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545917" y="4384675"/>
            <a:ext cx="4036483" cy="1885951"/>
          </a:xfrm>
          <a:custGeom>
            <a:avLst/>
            <a:gdLst/>
            <a:ahLst/>
            <a:cxnLst/>
            <a:rect l="l" t="t" r="r" b="b"/>
            <a:pathLst>
              <a:path w="3027362" h="1885950">
                <a:moveTo>
                  <a:pt x="0" y="0"/>
                </a:moveTo>
                <a:lnTo>
                  <a:pt x="3027362" y="0"/>
                </a:lnTo>
                <a:lnTo>
                  <a:pt x="3027362" y="1063625"/>
                </a:lnTo>
                <a:lnTo>
                  <a:pt x="3026362" y="1063625"/>
                </a:lnTo>
                <a:lnTo>
                  <a:pt x="3023015" y="1129917"/>
                </a:lnTo>
                <a:cubicBezTo>
                  <a:pt x="2982765" y="1526260"/>
                  <a:pt x="2667672" y="1841353"/>
                  <a:pt x="2271329" y="1881603"/>
                </a:cubicBezTo>
                <a:lnTo>
                  <a:pt x="2205037" y="1884951"/>
                </a:lnTo>
                <a:lnTo>
                  <a:pt x="2205037" y="1885950"/>
                </a:lnTo>
                <a:lnTo>
                  <a:pt x="0" y="1885950"/>
                </a:ln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665"/>
            <a:ext cx="10972800" cy="827087"/>
          </a:xfrm>
        </p:spPr>
        <p:txBody>
          <a:bodyPr/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8824179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9602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68199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0557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0" name="Picture Placeholder 10"/>
          <p:cNvSpPr>
            <a:spLocks noGrp="1"/>
          </p:cNvSpPr>
          <p:nvPr>
            <p:ph type="pic" sz="quarter" idx="17"/>
          </p:nvPr>
        </p:nvSpPr>
        <p:spPr>
          <a:xfrm>
            <a:off x="609602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1" name="Picture Placeholder 10"/>
          <p:cNvSpPr>
            <a:spLocks noGrp="1"/>
          </p:cNvSpPr>
          <p:nvPr>
            <p:ph type="pic" sz="quarter" idx="18"/>
          </p:nvPr>
        </p:nvSpPr>
        <p:spPr>
          <a:xfrm>
            <a:off x="4368199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2" name="Picture Placeholder 10"/>
          <p:cNvSpPr>
            <a:spLocks noGrp="1"/>
          </p:cNvSpPr>
          <p:nvPr>
            <p:ph type="pic" sz="quarter" idx="19"/>
          </p:nvPr>
        </p:nvSpPr>
        <p:spPr>
          <a:xfrm>
            <a:off x="8130557" y="443211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2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9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5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8" name="Text Placeholder 24"/>
          <p:cNvSpPr>
            <a:spLocks noGrp="1"/>
          </p:cNvSpPr>
          <p:nvPr>
            <p:ph type="body" sz="quarter" idx="23" hasCustomPrompt="1"/>
          </p:nvPr>
        </p:nvSpPr>
        <p:spPr>
          <a:xfrm>
            <a:off x="609602" y="5963685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29" name="Text Placeholder 24"/>
          <p:cNvSpPr>
            <a:spLocks noGrp="1"/>
          </p:cNvSpPr>
          <p:nvPr>
            <p:ph type="body" sz="quarter" idx="24" hasCustomPrompt="1"/>
          </p:nvPr>
        </p:nvSpPr>
        <p:spPr>
          <a:xfrm>
            <a:off x="4367759" y="5963685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0" name="Text Placeholder 24"/>
          <p:cNvSpPr>
            <a:spLocks noGrp="1"/>
          </p:cNvSpPr>
          <p:nvPr>
            <p:ph type="body" sz="quarter" idx="25" hasCustomPrompt="1"/>
          </p:nvPr>
        </p:nvSpPr>
        <p:spPr>
          <a:xfrm>
            <a:off x="8114275" y="5963685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3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Students and Scholars Rock</a:t>
            </a:r>
          </a:p>
        </p:txBody>
      </p:sp>
    </p:spTree>
    <p:extLst>
      <p:ext uri="{BB962C8B-B14F-4D97-AF65-F5344CB8AC3E}">
        <p14:creationId xmlns:p14="http://schemas.microsoft.com/office/powerpoint/2010/main" val="34770753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09602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" name="Picture Placeholder 10"/>
          <p:cNvSpPr>
            <a:spLocks noGrp="1"/>
          </p:cNvSpPr>
          <p:nvPr>
            <p:ph type="pic" sz="quarter" idx="15"/>
          </p:nvPr>
        </p:nvSpPr>
        <p:spPr>
          <a:xfrm>
            <a:off x="4368199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9" name="Picture Placeholder 10"/>
          <p:cNvSpPr>
            <a:spLocks noGrp="1"/>
          </p:cNvSpPr>
          <p:nvPr>
            <p:ph type="pic" sz="quarter" idx="16"/>
          </p:nvPr>
        </p:nvSpPr>
        <p:spPr>
          <a:xfrm>
            <a:off x="8130557" y="2346325"/>
            <a:ext cx="3451844" cy="1417408"/>
          </a:xfrm>
          <a:prstGeom prst="round1Rect">
            <a:avLst>
              <a:gd name="adj" fmla="val 37649"/>
            </a:avLst>
          </a:pr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609602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4367759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8114275" y="3865564"/>
            <a:ext cx="3452284" cy="358775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600"/>
            </a:lvl1pPr>
          </a:lstStyle>
          <a:p>
            <a:pPr lvl="0"/>
            <a:r>
              <a:rPr lang="ru-RU" dirty="0"/>
              <a:t>Подпись</a:t>
            </a:r>
            <a:endParaRPr lang="en-US" dirty="0"/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" y="4426297"/>
            <a:ext cx="5384800" cy="1699867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97600" y="4426297"/>
            <a:ext cx="5384800" cy="1699867"/>
          </a:xfrm>
        </p:spPr>
        <p:txBody>
          <a:bodyPr>
            <a:normAutofit/>
          </a:bodyPr>
          <a:lstStyle>
            <a:lvl1pPr>
              <a:defRPr sz="2133"/>
            </a:lvl1pPr>
            <a:lvl2pPr>
              <a:defRPr sz="2133"/>
            </a:lvl2pPr>
            <a:lvl3pPr>
              <a:defRPr sz="2133"/>
            </a:lvl3pPr>
            <a:lvl4pPr>
              <a:defRPr sz="2133"/>
            </a:lvl4pPr>
            <a:lvl5pPr>
              <a:defRPr sz="2133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21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809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1236510"/>
            <a:ext cx="10972800" cy="827311"/>
          </a:xfrm>
        </p:spPr>
        <p:txBody>
          <a:bodyPr>
            <a:normAutofit/>
          </a:bodyPr>
          <a:lstStyle>
            <a:lvl1pPr>
              <a:defRPr sz="4267"/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599" y="2346583"/>
            <a:ext cx="6691184" cy="3924043"/>
          </a:xfrm>
        </p:spPr>
        <p:txBody>
          <a:bodyPr/>
          <a:lstStyle>
            <a:lvl1pPr>
              <a:defRPr sz="3200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18" name="Picture Placeholder 10"/>
          <p:cNvSpPr>
            <a:spLocks noGrp="1"/>
          </p:cNvSpPr>
          <p:nvPr>
            <p:ph type="pic" sz="quarter" idx="11"/>
          </p:nvPr>
        </p:nvSpPr>
        <p:spPr>
          <a:xfrm>
            <a:off x="7545920" y="2360173"/>
            <a:ext cx="4048753" cy="3892048"/>
          </a:xfrm>
          <a:custGeom>
            <a:avLst/>
            <a:gdLst>
              <a:gd name="connsiteX0" fmla="*/ 0 w 3027362"/>
              <a:gd name="connsiteY0" fmla="*/ 0 h 1885950"/>
              <a:gd name="connsiteX1" fmla="*/ 2528981 w 3027362"/>
              <a:gd name="connsiteY1" fmla="*/ 0 h 1885950"/>
              <a:gd name="connsiteX2" fmla="*/ 3027362 w 3027362"/>
              <a:gd name="connsiteY2" fmla="*/ 498381 h 1885950"/>
              <a:gd name="connsiteX3" fmla="*/ 3027362 w 3027362"/>
              <a:gd name="connsiteY3" fmla="*/ 1885950 h 1885950"/>
              <a:gd name="connsiteX4" fmla="*/ 0 w 3027362"/>
              <a:gd name="connsiteY4" fmla="*/ 1885950 h 1885950"/>
              <a:gd name="connsiteX5" fmla="*/ 0 w 3027362"/>
              <a:gd name="connsiteY5" fmla="*/ 0 h 1885950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0 w 3036565"/>
              <a:gd name="connsiteY4" fmla="*/ 1885950 h 3892048"/>
              <a:gd name="connsiteX5" fmla="*/ 0 w 3036565"/>
              <a:gd name="connsiteY5" fmla="*/ 0 h 3892048"/>
              <a:gd name="connsiteX0" fmla="*/ 0 w 3036565"/>
              <a:gd name="connsiteY0" fmla="*/ 0 h 3892048"/>
              <a:gd name="connsiteX1" fmla="*/ 2528981 w 3036565"/>
              <a:gd name="connsiteY1" fmla="*/ 0 h 3892048"/>
              <a:gd name="connsiteX2" fmla="*/ 3027362 w 3036565"/>
              <a:gd name="connsiteY2" fmla="*/ 498381 h 3892048"/>
              <a:gd name="connsiteX3" fmla="*/ 3036565 w 3036565"/>
              <a:gd name="connsiteY3" fmla="*/ 3892048 h 3892048"/>
              <a:gd name="connsiteX4" fmla="*/ 9203 w 3036565"/>
              <a:gd name="connsiteY4" fmla="*/ 3892047 h 3892048"/>
              <a:gd name="connsiteX5" fmla="*/ 0 w 3036565"/>
              <a:gd name="connsiteY5" fmla="*/ 0 h 389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6565" h="3892048">
                <a:moveTo>
                  <a:pt x="0" y="0"/>
                </a:moveTo>
                <a:lnTo>
                  <a:pt x="2528981" y="0"/>
                </a:lnTo>
                <a:cubicBezTo>
                  <a:pt x="2804229" y="0"/>
                  <a:pt x="3027362" y="223133"/>
                  <a:pt x="3027362" y="498381"/>
                </a:cubicBezTo>
                <a:cubicBezTo>
                  <a:pt x="3030430" y="1629603"/>
                  <a:pt x="3033497" y="2760826"/>
                  <a:pt x="3036565" y="3892048"/>
                </a:cubicBezTo>
                <a:lnTo>
                  <a:pt x="9203" y="3892047"/>
                </a:lnTo>
                <a:cubicBezTo>
                  <a:pt x="6135" y="2594698"/>
                  <a:pt x="3068" y="1297349"/>
                  <a:pt x="0" y="0"/>
                </a:cubicBezTo>
                <a:close/>
              </a:path>
            </a:pathLst>
          </a:custGeo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50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5374357" y="247519"/>
            <a:ext cx="6208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67" b="0" i="0" cap="none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Колонтитул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2108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2545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27424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84799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34110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661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31310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0883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71295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64325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87222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5923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452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0460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0812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7300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6242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2548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77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F9689FF-68E9-4CEE-B3C8-87F9E3F943C3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32700E5-F332-4163-BD12-6701162D185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91295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1236510"/>
            <a:ext cx="10972800" cy="8273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59932"/>
            <a:ext cx="10972800" cy="3866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Первый уровень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Пятый уровень</a:t>
            </a:r>
          </a:p>
          <a:p>
            <a:pPr lvl="4"/>
            <a:r>
              <a:rPr lang="ru-RU" dirty="0"/>
              <a:t>Шестой уровень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-1153401" y="55121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2977492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</p:sldLayoutIdLst>
  <p:hf sldNum="0" hdr="0" dt="0"/>
  <p:txStyles>
    <p:titleStyle>
      <a:lvl1pPr algn="l" defTabSz="609585" rtl="0" eaLnBrk="1" latinLnBrk="0" hangingPunct="1">
        <a:spcBef>
          <a:spcPct val="0"/>
        </a:spcBef>
        <a:buNone/>
        <a:defRPr sz="4267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SzPct val="100000"/>
        <a:buFontTx/>
        <a:buBlip>
          <a:blip r:embed="rId10"/>
        </a:buBlip>
        <a:defRPr sz="26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•"/>
        <a:defRPr sz="2133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E0F63DB-FC7C-48F7-9703-6A73CC80F649}" type="datetimeFigureOut">
              <a:rPr lang="ru-RU" smtClean="0"/>
              <a:t>24.10.2022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E62B284-6361-45B4-8981-21965B1AE241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3393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C1639-D0CC-4385-8925-48C9339B4D8C}"/>
              </a:ext>
            </a:extLst>
          </p:cNvPr>
          <p:cNvSpPr txBox="1"/>
          <p:nvPr/>
        </p:nvSpPr>
        <p:spPr>
          <a:xfrm>
            <a:off x="358377" y="1908700"/>
            <a:ext cx="95579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>
                <a:solidFill>
                  <a:schemeClr val="accent6">
                    <a:lumMod val="50000"/>
                  </a:schemeClr>
                </a:solidFill>
              </a:rPr>
              <a:t>ПРОЕКТ ЦЕНТРА СОЦИАЛЬНЫХ И ГУМАНИТАРНЫХ НАУК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807231E8-E8FD-494E-A24F-D9739D8FEE3A}"/>
              </a:ext>
            </a:extLst>
          </p:cNvPr>
          <p:cNvSpPr/>
          <p:nvPr/>
        </p:nvSpPr>
        <p:spPr>
          <a:xfrm>
            <a:off x="9841131" y="4265778"/>
            <a:ext cx="1568917" cy="1501540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EC7C5-CC7F-4456-B961-058D429184B4}"/>
              </a:ext>
            </a:extLst>
          </p:cNvPr>
          <p:cNvSpPr txBox="1"/>
          <p:nvPr/>
        </p:nvSpPr>
        <p:spPr>
          <a:xfrm>
            <a:off x="10086574" y="4831882"/>
            <a:ext cx="1078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2022-23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91C190-7AAC-49F9-BAE6-1E4C36A0EACB}"/>
              </a:ext>
            </a:extLst>
          </p:cNvPr>
          <p:cNvSpPr txBox="1"/>
          <p:nvPr/>
        </p:nvSpPr>
        <p:spPr>
          <a:xfrm>
            <a:off x="479396" y="3431487"/>
            <a:ext cx="348892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err="1">
                <a:solidFill>
                  <a:schemeClr val="accent6">
                    <a:lumMod val="50000"/>
                  </a:schemeClr>
                </a:solidFill>
              </a:rPr>
              <a:t>Жиркова</a:t>
            </a:r>
            <a:r>
              <a:rPr lang="ru-RU" sz="1600" b="1" dirty="0">
                <a:solidFill>
                  <a:schemeClr val="accent6">
                    <a:lumMod val="50000"/>
                  </a:schemeClr>
                </a:solidFill>
              </a:rPr>
              <a:t> Г.П.</a:t>
            </a:r>
          </a:p>
          <a:p>
            <a:r>
              <a:rPr lang="ru-RU" sz="1600" b="1" dirty="0">
                <a:solidFill>
                  <a:schemeClr val="accent6">
                    <a:lumMod val="50000"/>
                  </a:schemeClr>
                </a:solidFill>
              </a:rPr>
              <a:t>Белоусов А.С.</a:t>
            </a:r>
          </a:p>
          <a:p>
            <a:r>
              <a:rPr lang="ru-RU" sz="1600" b="1" dirty="0">
                <a:solidFill>
                  <a:schemeClr val="accent6">
                    <a:lumMod val="50000"/>
                  </a:schemeClr>
                </a:solidFill>
              </a:rPr>
              <a:t>Богомазов Н.И.</a:t>
            </a:r>
          </a:p>
          <a:p>
            <a:r>
              <a:rPr lang="ru-RU" sz="1600" b="1" dirty="0">
                <a:solidFill>
                  <a:schemeClr val="accent6">
                    <a:lumMod val="50000"/>
                  </a:schemeClr>
                </a:solidFill>
              </a:rPr>
              <a:t>Васильев А.В.</a:t>
            </a:r>
          </a:p>
          <a:p>
            <a:r>
              <a:rPr lang="ru-RU" sz="1600" b="1" dirty="0" err="1">
                <a:solidFill>
                  <a:schemeClr val="accent6">
                    <a:lumMod val="50000"/>
                  </a:schemeClr>
                </a:solidFill>
              </a:rPr>
              <a:t>Вычеров</a:t>
            </a:r>
            <a:r>
              <a:rPr lang="ru-RU" sz="1600" b="1" dirty="0">
                <a:solidFill>
                  <a:schemeClr val="accent6">
                    <a:lumMod val="50000"/>
                  </a:schemeClr>
                </a:solidFill>
              </a:rPr>
              <a:t> Д.А.</a:t>
            </a:r>
          </a:p>
          <a:p>
            <a:r>
              <a:rPr lang="ru-RU" sz="1600" b="1" dirty="0">
                <a:solidFill>
                  <a:schemeClr val="accent6">
                    <a:lumMod val="50000"/>
                  </a:schemeClr>
                </a:solidFill>
              </a:rPr>
              <a:t>Мартынова Д.О.</a:t>
            </a:r>
          </a:p>
          <a:p>
            <a:r>
              <a:rPr lang="ru-RU" sz="1600" b="1" dirty="0" err="1">
                <a:solidFill>
                  <a:schemeClr val="accent6">
                    <a:lumMod val="50000"/>
                  </a:schemeClr>
                </a:solidFill>
              </a:rPr>
              <a:t>Мунжукова</a:t>
            </a:r>
            <a:r>
              <a:rPr lang="ru-RU" sz="1600" b="1" dirty="0">
                <a:solidFill>
                  <a:schemeClr val="accent6">
                    <a:lumMod val="50000"/>
                  </a:schemeClr>
                </a:solidFill>
              </a:rPr>
              <a:t> С.И.</a:t>
            </a:r>
          </a:p>
          <a:p>
            <a:r>
              <a:rPr lang="ru-RU" sz="1600" b="1" dirty="0" err="1">
                <a:solidFill>
                  <a:schemeClr val="accent6">
                    <a:lumMod val="50000"/>
                  </a:schemeClr>
                </a:solidFill>
              </a:rPr>
              <a:t>Пригодич</a:t>
            </a:r>
            <a:r>
              <a:rPr lang="ru-RU" sz="1600" b="1" dirty="0">
                <a:solidFill>
                  <a:schemeClr val="accent6">
                    <a:lumMod val="50000"/>
                  </a:schemeClr>
                </a:solidFill>
              </a:rPr>
              <a:t> Н.Д.</a:t>
            </a:r>
          </a:p>
          <a:p>
            <a:r>
              <a:rPr lang="ru-RU" sz="1600" b="1" dirty="0">
                <a:solidFill>
                  <a:schemeClr val="accent6">
                    <a:lumMod val="50000"/>
                  </a:schemeClr>
                </a:solidFill>
              </a:rPr>
              <a:t>Щеглова И.П.</a:t>
            </a:r>
          </a:p>
        </p:txBody>
      </p:sp>
    </p:spTree>
    <p:extLst>
      <p:ext uri="{BB962C8B-B14F-4D97-AF65-F5344CB8AC3E}">
        <p14:creationId xmlns:p14="http://schemas.microsoft.com/office/powerpoint/2010/main" val="4032707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695C2F5-B192-451A-ADF8-D07FD49C7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1215" y="3994485"/>
            <a:ext cx="3546149" cy="235818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D90CE60-ABDB-4A9E-BCE4-F178023A0C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1" y="347419"/>
            <a:ext cx="4475747" cy="33608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F3B02E-FE1F-4B77-8F6D-6E19BF725052}"/>
              </a:ext>
            </a:extLst>
          </p:cNvPr>
          <p:cNvSpPr txBox="1"/>
          <p:nvPr/>
        </p:nvSpPr>
        <p:spPr>
          <a:xfrm>
            <a:off x="8435375" y="458109"/>
            <a:ext cx="29118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Музей-квартира Аллилуевых – </a:t>
            </a:r>
          </a:p>
          <a:p>
            <a:pPr algn="ctr"/>
            <a:r>
              <a:rPr lang="ru-RU" b="1" dirty="0">
                <a:solidFill>
                  <a:schemeClr val="bg1">
                    <a:lumMod val="75000"/>
                    <a:lumOff val="25000"/>
                  </a:schemeClr>
                </a:solidFill>
              </a:rPr>
              <a:t>филиал Государственного историко-мемориального музея «Смольный», Санкт-Петербург, 10-я Советская, д. 17, кв. 20.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738A3-9E31-42A8-AD93-605689DF2BF3}"/>
              </a:ext>
            </a:extLst>
          </p:cNvPr>
          <p:cNvSpPr txBox="1"/>
          <p:nvPr/>
        </p:nvSpPr>
        <p:spPr>
          <a:xfrm>
            <a:off x="394636" y="4327968"/>
            <a:ext cx="79023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Сбор контента по истории музейного объекта и истории петербургского быта начала ХХ века.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Создание справочного материала на отдельные экспонаты в цифровом формате.</a:t>
            </a:r>
          </a:p>
        </p:txBody>
      </p:sp>
    </p:spTree>
    <p:extLst>
      <p:ext uri="{BB962C8B-B14F-4D97-AF65-F5344CB8AC3E}">
        <p14:creationId xmlns:p14="http://schemas.microsoft.com/office/powerpoint/2010/main" val="121829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2C90216-0E3F-4BF1-AF3E-E0DA279A2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529" y="404948"/>
            <a:ext cx="6736684" cy="542108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1FE91DD-F6F1-4525-87E7-13EA635F1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87" y="404948"/>
            <a:ext cx="4065815" cy="542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936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0651DC02-3EDF-4211-B9DA-7EA07B5B4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8603" y="424713"/>
            <a:ext cx="3671638" cy="2202983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D33B395-68F6-4AB8-98D5-2476B97C3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759" y="424713"/>
            <a:ext cx="3933898" cy="22029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9A5B12-84ED-40BD-AA8B-29BD43269559}"/>
              </a:ext>
            </a:extLst>
          </p:cNvPr>
          <p:cNvSpPr txBox="1"/>
          <p:nvPr/>
        </p:nvSpPr>
        <p:spPr>
          <a:xfrm>
            <a:off x="603233" y="3276850"/>
            <a:ext cx="109855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Товарищество шерстяных изделий «Торнтон» до революции 1917 года являлось одним из крупнейших текстильных предприятий России. В апреле 2021 года здание фабрики было практически полностью разрушено пожаром. В рамках проекта предполагается совместно с </a:t>
            </a:r>
            <a:r>
              <a:rPr lang="ru-RU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мсоздать</a:t>
            </a: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онлайн-ресурс, который бы аккумулировал разные источники </a:t>
            </a:r>
            <a:r>
              <a:rPr lang="ru-RU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поузеем</a:t>
            </a: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«Невская застава»  истории фабрики (исторические справки, фотографии разных эпох, воспоминания работников, изображения продукции), что поможет сохранить память о предприятии, о его роли в истории Санкт-Петербурга и России, о его сотрудниках, о внешнем и внутреннем виде фабричного комплекса.</a:t>
            </a:r>
          </a:p>
        </p:txBody>
      </p:sp>
    </p:spTree>
    <p:extLst>
      <p:ext uri="{BB962C8B-B14F-4D97-AF65-F5344CB8AC3E}">
        <p14:creationId xmlns:p14="http://schemas.microsoft.com/office/powerpoint/2010/main" val="133920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386CF66-C69F-4617-AD4D-33AD495A3C75}"/>
              </a:ext>
            </a:extLst>
          </p:cNvPr>
          <p:cNvSpPr txBox="1"/>
          <p:nvPr/>
        </p:nvSpPr>
        <p:spPr>
          <a:xfrm>
            <a:off x="4654193" y="305068"/>
            <a:ext cx="690423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Траектория предполагает изучение отечественной истории науки и техники через призму личностного рассказа основных </a:t>
            </a:r>
            <a:r>
              <a:rPr lang="ru-RU" sz="2000" b="1" dirty="0" err="1">
                <a:solidFill>
                  <a:schemeClr val="accent1">
                    <a:lumMod val="75000"/>
                  </a:schemeClr>
                </a:solidFill>
              </a:rPr>
              <a:t>акторов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 этого процесса: ученых, изобретателей, деятелей индустрии и т.д.</a:t>
            </a:r>
          </a:p>
          <a:p>
            <a:endParaRPr lang="ru-RU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Предполагается создание открытого цифрового архива мемуарных интервью с расшифровкой текстов бесед и их последующей семантической разметкой, а также тематических подборок (научные школы, поколения, университеты и т.д.). Собрание может пополнятся личными материалами героев с их согласия. </a:t>
            </a:r>
          </a:p>
          <a:p>
            <a:endParaRPr lang="ru-RU" sz="20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Формы активности:</a:t>
            </a:r>
          </a:p>
          <a:p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-Изучение биографии и деятельности интервьюируемого;</a:t>
            </a:r>
          </a:p>
          <a:p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-Разработка вопросника;</a:t>
            </a:r>
          </a:p>
          <a:p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-Проведение и запись беседы;</a:t>
            </a:r>
          </a:p>
          <a:p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-Расшифровка и семантическая разметка записи.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91EA59C-F401-4086-82C9-1E3411226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73" y="2533364"/>
            <a:ext cx="3506912" cy="3506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F8C9F9-C672-48C8-8EA3-E2A55B02190B}"/>
              </a:ext>
            </a:extLst>
          </p:cNvPr>
          <p:cNvSpPr txBox="1"/>
          <p:nvPr/>
        </p:nvSpPr>
        <p:spPr>
          <a:xfrm>
            <a:off x="633573" y="1047964"/>
            <a:ext cx="3321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accent6">
                    <a:lumMod val="50000"/>
                  </a:schemeClr>
                </a:solidFill>
              </a:rPr>
              <a:t>Oral Hist-Tech</a:t>
            </a:r>
            <a:endParaRPr lang="ru-RU" sz="3200" b="1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9429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5BAC3799-0E3D-408D-B064-0F8C0AE69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281" y="509802"/>
            <a:ext cx="5306747" cy="51742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4B8C1D-7680-4AB4-93C7-6D090A25366C}"/>
              </a:ext>
            </a:extLst>
          </p:cNvPr>
          <p:cNvSpPr txBox="1"/>
          <p:nvPr/>
        </p:nvSpPr>
        <p:spPr>
          <a:xfrm>
            <a:off x="5881055" y="307671"/>
            <a:ext cx="596766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Создание  сайта и мобильного приложения, в котором будет размещаться информация об исторических зданиях Университета ИТМО. Попасть на сайт можно будет с помощью QR-кода. Области применения QR-кода безграничны, поскольку он прост и удобен в использовании. QR-код – </a:t>
            </a:r>
            <a:r>
              <a:rPr lang="ru-RU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open</a:t>
            </a: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ru-RU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source</a:t>
            </a: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технология, работа с ним абсолютно бесплатна, а в свободном доступе присутствует множество программ для создания и распознавания кода.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  Разработка мобильного приложения (и в рамках него онлайн-выставку) для знакомства с историей науки в Университете ИТМО, в первую очередь историей известных ученых, работавших в Университете, а также их изобретениях. Задачами данного раздела являются сохранение памяти о выдающихся ученых и выпускниках Университета ИТМО, их разработках и достижениях. </a:t>
            </a:r>
          </a:p>
        </p:txBody>
      </p:sp>
    </p:spTree>
    <p:extLst>
      <p:ext uri="{BB962C8B-B14F-4D97-AF65-F5344CB8AC3E}">
        <p14:creationId xmlns:p14="http://schemas.microsoft.com/office/powerpoint/2010/main" val="3900988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Прямоугольник 25"/>
          <p:cNvSpPr/>
          <p:nvPr/>
        </p:nvSpPr>
        <p:spPr>
          <a:xfrm>
            <a:off x="376517" y="5737412"/>
            <a:ext cx="2070848" cy="10219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/>
            <a:endParaRPr lang="ru-RU" sz="24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56472" y="2215104"/>
            <a:ext cx="10937241" cy="3600227"/>
          </a:xfrm>
        </p:spPr>
        <p:txBody>
          <a:bodyPr>
            <a:noAutofit/>
          </a:bodyPr>
          <a:lstStyle/>
          <a:p>
            <a:r>
              <a:rPr lang="ru-RU" sz="2400" dirty="0">
                <a:solidFill>
                  <a:srgbClr val="002060"/>
                </a:solidFill>
              </a:rPr>
              <a:t>Совместный проект с центром изучения эго-документов «Прожито» при Европейском университете в Санкт-Петербурге направлен на анализ текстовых данных с применением методов машинного обучения. Студенты получат возможность поработать над одной из реальных практических задач центра:</a:t>
            </a:r>
            <a:br>
              <a:rPr lang="ru-RU" sz="2400" dirty="0">
                <a:solidFill>
                  <a:srgbClr val="002060"/>
                </a:solidFill>
              </a:rPr>
            </a:br>
            <a:r>
              <a:rPr lang="ru-RU" sz="2400" dirty="0">
                <a:solidFill>
                  <a:srgbClr val="002060"/>
                </a:solidFill>
              </a:rPr>
              <a:t>•	Поиск автоматизированных решений при подготовке к оцифровке рукописных текстов; </a:t>
            </a:r>
            <a:br>
              <a:rPr lang="ru-RU" sz="2400" dirty="0">
                <a:solidFill>
                  <a:srgbClr val="002060"/>
                </a:solidFill>
              </a:rPr>
            </a:br>
            <a:r>
              <a:rPr lang="ru-RU" sz="2400" dirty="0">
                <a:solidFill>
                  <a:srgbClr val="002060"/>
                </a:solidFill>
              </a:rPr>
              <a:t>•	Предложение креативных решений в области расшифровки рукописных текстов;</a:t>
            </a:r>
            <a:br>
              <a:rPr lang="ru-RU" sz="2400" dirty="0">
                <a:solidFill>
                  <a:srgbClr val="002060"/>
                </a:solidFill>
              </a:rPr>
            </a:br>
            <a:r>
              <a:rPr lang="ru-RU" sz="2400" dirty="0">
                <a:solidFill>
                  <a:srgbClr val="002060"/>
                </a:solidFill>
              </a:rPr>
              <a:t>•	Задачи компьютерной лингвистики по выделению именованных сущностей в текстовых памятниках. </a:t>
            </a:r>
            <a:br>
              <a:rPr lang="ru-RU" sz="2400" dirty="0">
                <a:solidFill>
                  <a:srgbClr val="002060"/>
                </a:solidFill>
              </a:rPr>
            </a:br>
            <a:r>
              <a:rPr lang="ru-RU" sz="2400" dirty="0">
                <a:solidFill>
                  <a:srgbClr val="002060"/>
                </a:solidFill>
              </a:rPr>
              <a:t>В качестве возможной альтернативы студенты могут предложить собственное направление на основе анализа эго-документов, поработав над форматом его репрезентации в виде интеллектуальных карт, мобильных приложений, телеграмм-ботов.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503A71-EF9F-8BAE-D9D6-CEE70A9E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69" y="333366"/>
            <a:ext cx="5321749" cy="92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475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3F19D8-23EC-416A-9BA6-E71BE5AD531B}"/>
              </a:ext>
            </a:extLst>
          </p:cNvPr>
          <p:cNvSpPr txBox="1"/>
          <p:nvPr/>
        </p:nvSpPr>
        <p:spPr>
          <a:xfrm>
            <a:off x="304800" y="733292"/>
            <a:ext cx="6884895" cy="5940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/>
              <a:t>    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Для российской и, в первую очередь, петербургской культуры, жизнь и творчество семьи Бенуа имеет огромную важность.</a:t>
            </a:r>
          </a:p>
          <a:p>
            <a:pPr algn="just"/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Среди представителей этой фамилии высокоодаренные деятели отечественной культуры такие, как Николай, Александр, Альберт и Леонтий (Людвиг) Бенуа, Зинаида Серебрякова, Николай и Евгений Лансере.</a:t>
            </a:r>
          </a:p>
          <a:p>
            <a:pPr algn="just"/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    Создание карты адресов, связанных с известной художественной династией. На ней будут отмечены здания, построенные различными представителями семьи Бенуа, адреса их проживания, школы и училища, где они получили образование, здания, где они работали. К каждому объекту будет дана краткая историческая справка. Помимо карты могут быть включены исторические справки по отдельным персоналиям и поиск по типу зданий или по личности.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0F6080-D07E-4459-AA12-4320A131A710}"/>
              </a:ext>
            </a:extLst>
          </p:cNvPr>
          <p:cNvSpPr txBox="1"/>
          <p:nvPr/>
        </p:nvSpPr>
        <p:spPr>
          <a:xfrm>
            <a:off x="645459" y="184620"/>
            <a:ext cx="11008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АДРЕСА БЕНУА В САНКТ-ПЕТЕРБУРГЕ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EA809D1-7880-4F30-BDEE-33344A75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959" y="1460468"/>
            <a:ext cx="4658264" cy="44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375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dirty="0">
                <a:solidFill>
                  <a:schemeClr val="accent2">
                    <a:lumMod val="50000"/>
                  </a:schemeClr>
                </a:solidFill>
              </a:rPr>
              <a:t>Адреса Бенуа в Петербурге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5652655" cy="4122804"/>
          </a:xfrm>
        </p:spPr>
        <p:txBody>
          <a:bodyPr/>
          <a:lstStyle/>
          <a:p>
            <a:pPr marL="0" indent="0" algn="just">
              <a:buNone/>
            </a:pPr>
            <a:endParaRPr lang="ru-RU" dirty="0"/>
          </a:p>
          <a:p>
            <a:pPr marL="0" indent="0" algn="just">
              <a:buNone/>
            </a:pPr>
            <a:r>
              <a:rPr lang="ru-RU" b="1" dirty="0"/>
              <a:t>История творческой династии Бенуа тесно связана с историей Санкт-Петербурга. </a:t>
            </a:r>
          </a:p>
          <a:p>
            <a:pPr marL="0" indent="0" algn="just">
              <a:buNone/>
            </a:pPr>
            <a:r>
              <a:rPr lang="ru-RU" b="1" dirty="0"/>
              <a:t>Многие известные здания в городе были построены представителями этой одаренной семьи: Н.Л. Бенуа, Л.Н. Бенуа, Ю.Ю. Бенуа,    </a:t>
            </a:r>
            <a:br>
              <a:rPr lang="ru-RU" b="1" dirty="0"/>
            </a:br>
            <a:r>
              <a:rPr lang="ru-RU" b="1" dirty="0"/>
              <a:t>Н.Е. Лансере и др. </a:t>
            </a:r>
          </a:p>
          <a:p>
            <a:pPr marL="0" indent="0" algn="just">
              <a:buNone/>
            </a:pPr>
            <a:r>
              <a:rPr lang="ru-RU" b="1" dirty="0"/>
              <a:t>Отдельные уголки Санкт-Петербурга и Петергофа были запечатлены в живописных полотнах </a:t>
            </a:r>
            <a:br>
              <a:rPr lang="ru-RU" b="1" dirty="0"/>
            </a:br>
            <a:r>
              <a:rPr lang="ru-RU" b="1" dirty="0"/>
              <a:t>и книжных иллюстрациях А.Н. Бенуа, </a:t>
            </a:r>
            <a:br>
              <a:rPr lang="ru-RU" b="1" dirty="0"/>
            </a:br>
            <a:r>
              <a:rPr lang="ru-RU" b="1" dirty="0" err="1"/>
              <a:t>Альб.Н</a:t>
            </a:r>
            <a:r>
              <a:rPr lang="ru-RU" b="1" dirty="0"/>
              <a:t>. Бенуа, Е.Е. Лансере. </a:t>
            </a:r>
          </a:p>
          <a:p>
            <a:pPr marL="0" indent="0" algn="just">
              <a:buNone/>
            </a:pPr>
            <a:endParaRPr lang="ru-RU" dirty="0"/>
          </a:p>
        </p:txBody>
      </p:sp>
      <p:pic>
        <p:nvPicPr>
          <p:cNvPr id="1026" name="Picture 2" descr="Бенуа (семья) — Википедия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780" y="1845734"/>
            <a:ext cx="351472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8511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История одного здания: Дом трех Бенуа в Петербурге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32" y="4909818"/>
            <a:ext cx="2205643" cy="165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5 главных зданий архитектора Леонтия Бенуа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22" b="26269"/>
          <a:stretch/>
        </p:blipFill>
        <p:spPr bwMode="auto">
          <a:xfrm>
            <a:off x="8550278" y="2271183"/>
            <a:ext cx="3489328" cy="180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>
                <a:solidFill>
                  <a:schemeClr val="accent2">
                    <a:lumMod val="50000"/>
                  </a:schemeClr>
                </a:solidFill>
              </a:rPr>
              <a:t>              ВИДЫ РАБОТ 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303179" y="1413647"/>
            <a:ext cx="8676121" cy="4023360"/>
          </a:xfrm>
        </p:spPr>
        <p:txBody>
          <a:bodyPr/>
          <a:lstStyle/>
          <a:p>
            <a:r>
              <a:rPr lang="ru-RU" b="1" dirty="0"/>
              <a:t>В рамках темы предлагается создать наглядную карту адресов Бенуа в Петербурге в виде приложения, сайта или используя готовые ресурсы (например </a:t>
            </a:r>
            <a:r>
              <a:rPr lang="en-US" b="1" dirty="0"/>
              <a:t>izi.travel)</a:t>
            </a:r>
            <a:r>
              <a:rPr lang="ru-RU" b="1" dirty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ru-RU" b="1" dirty="0"/>
              <a:t>Карта зданий, построенных Н.Л. Бенуа в Петергофе (аудиогид, </a:t>
            </a:r>
            <a:r>
              <a:rPr lang="ru-RU" b="1" dirty="0" err="1"/>
              <a:t>квест</a:t>
            </a:r>
            <a:r>
              <a:rPr lang="ru-RU" b="1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b="1" dirty="0"/>
              <a:t>Архитектор Л.Н. Бенуа (аудиогид, </a:t>
            </a:r>
            <a:r>
              <a:rPr lang="ru-RU" b="1" dirty="0" err="1"/>
              <a:t>квест</a:t>
            </a:r>
            <a:r>
              <a:rPr lang="ru-RU" b="1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ru-RU" b="1" dirty="0"/>
              <a:t>«По страницам «Медного всадника» А.С. Пушкина с А.Н. Бенуа» </a:t>
            </a:r>
          </a:p>
          <a:p>
            <a:pPr marL="457200" indent="-457200">
              <a:buFont typeface="+mj-lt"/>
              <a:buAutoNum type="arabicPeriod"/>
            </a:pPr>
            <a:r>
              <a:rPr lang="ru-RU" b="1" dirty="0"/>
              <a:t>Петербург в акварелях семьи Бенуа</a:t>
            </a:r>
          </a:p>
          <a:p>
            <a:pPr marL="457200" indent="-457200">
              <a:buFont typeface="+mj-lt"/>
              <a:buAutoNum type="arabicPeriod"/>
            </a:pPr>
            <a:r>
              <a:rPr lang="ru-RU" b="1" dirty="0"/>
              <a:t>Адреса проживания, учебы и службы </a:t>
            </a:r>
            <a:br>
              <a:rPr lang="ru-RU" b="1" dirty="0"/>
            </a:br>
            <a:r>
              <a:rPr lang="ru-RU" b="1" dirty="0"/>
              <a:t>представителей семьи Бенуа</a:t>
            </a:r>
          </a:p>
          <a:p>
            <a:pPr marL="457200" indent="-457200">
              <a:buFont typeface="+mj-lt"/>
              <a:buAutoNum type="arabicPeriod"/>
            </a:pPr>
            <a:endParaRPr lang="ru-RU" dirty="0"/>
          </a:p>
        </p:txBody>
      </p:sp>
      <p:pic>
        <p:nvPicPr>
          <p:cNvPr id="2054" name="Picture 6" descr="Новый Петергоф — Википедия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734" y="189828"/>
            <a:ext cx="2487872" cy="186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Иллюстрации к поэме &quot;Медный всадник&quot; Пушкина: картинки и рисунки А. Н.  Бенуа, М. С. Родионов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041" y="3807687"/>
            <a:ext cx="1926277" cy="258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Александр Николаевич Бенуа - Парад в царствование Павла Первого, 1907,  59×82 см: Описание произведения | Артхив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57" y="3969942"/>
            <a:ext cx="3550055" cy="2520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94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Куратор проекта 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1"/>
          </p:nvPr>
        </p:nvSpPr>
        <p:spPr>
          <a:xfrm>
            <a:off x="1246909" y="1895609"/>
            <a:ext cx="5852160" cy="4023359"/>
          </a:xfrm>
        </p:spPr>
        <p:txBody>
          <a:bodyPr>
            <a:normAutofit/>
          </a:bodyPr>
          <a:lstStyle/>
          <a:p>
            <a:endParaRPr lang="ru-RU" dirty="0"/>
          </a:p>
          <a:p>
            <a:pPr marL="0" indent="0">
              <a:buNone/>
            </a:pPr>
            <a:r>
              <a:rPr lang="ru-RU" dirty="0"/>
              <a:t>Мунжукова Светлана Игоревна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/>
              <a:t> Преподаватель Центра социальных и гуманитарных наук факультета технологического менеджмента и инноваций ИТМО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ru-RU" dirty="0"/>
              <a:t>Ведущий архивист, хранитель фонда «Архив Музея семьи Бенуа» ГМЗ «Петергоф»</a:t>
            </a:r>
          </a:p>
          <a:p>
            <a:pPr>
              <a:buFont typeface="Wingdings" panose="05000000000000000000" pitchFamily="2" charset="2"/>
              <a:buChar char="v"/>
            </a:pPr>
            <a:endParaRPr lang="ru-RU" dirty="0"/>
          </a:p>
          <a:p>
            <a:pPr marL="0" indent="0">
              <a:buNone/>
            </a:pPr>
            <a:r>
              <a:rPr lang="en-US" dirty="0"/>
              <a:t>E-mail</a:t>
            </a:r>
            <a:r>
              <a:rPr lang="ru-RU" dirty="0"/>
              <a:t>: </a:t>
            </a:r>
            <a:r>
              <a:rPr lang="en-US" dirty="0">
                <a:solidFill>
                  <a:srgbClr val="0070C0"/>
                </a:solidFill>
              </a:rPr>
              <a:t>svetlana.munzhukova@gmail.com</a:t>
            </a:r>
            <a:endParaRPr lang="ru-RU" dirty="0">
              <a:solidFill>
                <a:srgbClr val="0070C0"/>
              </a:solidFill>
            </a:endParaRPr>
          </a:p>
          <a:p>
            <a:endParaRPr lang="ru-RU" dirty="0"/>
          </a:p>
          <a:p>
            <a:endParaRPr lang="ru-RU" dirty="0"/>
          </a:p>
        </p:txBody>
      </p:sp>
      <p:pic>
        <p:nvPicPr>
          <p:cNvPr id="3076" name="Picture 4" descr="https://sun9-78.userapi.com/impg/ohAxTB_OdijcKUWhOOzuHuOqUxUXs_i4tQNt0A/YGM0VlsASoo.jpg?size=1440x2160&amp;quality=95&amp;sign=1468bd88747a57b4dcd2bd326274dc02&amp;type=album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033"/>
          <a:stretch/>
        </p:blipFill>
        <p:spPr bwMode="auto">
          <a:xfrm>
            <a:off x="7883449" y="1895609"/>
            <a:ext cx="3563176" cy="411372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275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86F20-C8B1-47CC-A35A-56459BC0E601}"/>
              </a:ext>
            </a:extLst>
          </p:cNvPr>
          <p:cNvSpPr txBox="1"/>
          <p:nvPr/>
        </p:nvSpPr>
        <p:spPr>
          <a:xfrm>
            <a:off x="348343" y="582067"/>
            <a:ext cx="11495313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     Происходит от лат. </a:t>
            </a:r>
            <a:r>
              <a:rPr lang="ru-RU" sz="2800" b="1" dirty="0" err="1">
                <a:solidFill>
                  <a:schemeClr val="accent6">
                    <a:lumMod val="50000"/>
                  </a:schemeClr>
                </a:solidFill>
              </a:rPr>
              <a:t>projectus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 «брошенный», прич. </a:t>
            </a:r>
            <a:r>
              <a:rPr lang="ru-RU" sz="2800" b="1" dirty="0" err="1">
                <a:solidFill>
                  <a:schemeClr val="accent6">
                    <a:lumMod val="50000"/>
                  </a:schemeClr>
                </a:solidFill>
              </a:rPr>
              <a:t>прош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. от </a:t>
            </a:r>
            <a:r>
              <a:rPr lang="ru-RU" sz="2800" b="1" dirty="0" err="1">
                <a:solidFill>
                  <a:schemeClr val="accent6">
                    <a:lumMod val="50000"/>
                  </a:schemeClr>
                </a:solidFill>
              </a:rPr>
              <a:t>projicere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 «бросать; выбрасывать вперёд», далее из </a:t>
            </a:r>
            <a:r>
              <a:rPr lang="ru-RU" sz="2800" b="1" dirty="0" err="1">
                <a:solidFill>
                  <a:schemeClr val="accent6">
                    <a:lumMod val="50000"/>
                  </a:schemeClr>
                </a:solidFill>
              </a:rPr>
              <a:t>pro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 «вперёд, для, за, вместо» + </a:t>
            </a:r>
            <a:r>
              <a:rPr lang="ru-RU" sz="2800" b="1" dirty="0" err="1">
                <a:solidFill>
                  <a:schemeClr val="accent6">
                    <a:lumMod val="50000"/>
                  </a:schemeClr>
                </a:solidFill>
              </a:rPr>
              <a:t>jacere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 «бросать». </a:t>
            </a:r>
          </a:p>
          <a:p>
            <a:pPr algn="just"/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     Русск. проект — начиная с Петра I; также в форме </a:t>
            </a:r>
            <a:r>
              <a:rPr lang="ru-RU" sz="2800" b="1" dirty="0" err="1">
                <a:solidFill>
                  <a:schemeClr val="accent6">
                    <a:lumMod val="50000"/>
                  </a:schemeClr>
                </a:solidFill>
              </a:rPr>
              <a:t>проэкт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 (уже у Шафирова, 1710 г.); вероятно, </a:t>
            </a:r>
            <a:r>
              <a:rPr lang="ru-RU" sz="2800" b="1" dirty="0" err="1">
                <a:solidFill>
                  <a:schemeClr val="accent6">
                    <a:lumMod val="50000"/>
                  </a:schemeClr>
                </a:solidFill>
              </a:rPr>
              <a:t>заимств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. через нем. </a:t>
            </a:r>
            <a:r>
              <a:rPr lang="ru-RU" sz="2800" b="1" dirty="0" err="1">
                <a:solidFill>
                  <a:schemeClr val="accent6">
                    <a:lumMod val="50000"/>
                  </a:schemeClr>
                </a:solidFill>
              </a:rPr>
              <a:t>Projekt</a:t>
            </a:r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 (с XVII в.).</a:t>
            </a:r>
          </a:p>
          <a:p>
            <a:pPr algn="just"/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    Проект — это временное предприятие (мероприятие), предназначенное для создания уникальных продуктов, услуг или результатов. Иначе говоря, проектом считается группа взаимосвязанных задач, выполняемых в рамках определенного промежутка времени с целью получения запланированного результата специально созданной для этого командой.</a:t>
            </a:r>
          </a:p>
        </p:txBody>
      </p:sp>
    </p:spTree>
    <p:extLst>
      <p:ext uri="{BB962C8B-B14F-4D97-AF65-F5344CB8AC3E}">
        <p14:creationId xmlns:p14="http://schemas.microsoft.com/office/powerpoint/2010/main" val="524672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C86F20-C8B1-47CC-A35A-56459BC0E601}"/>
              </a:ext>
            </a:extLst>
          </p:cNvPr>
          <p:cNvSpPr txBox="1"/>
          <p:nvPr/>
        </p:nvSpPr>
        <p:spPr>
          <a:xfrm>
            <a:off x="914400" y="753034"/>
            <a:ext cx="10650071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solidFill>
                  <a:schemeClr val="accent6">
                    <a:lumMod val="50000"/>
                  </a:schemeClr>
                </a:solidFill>
              </a:rPr>
              <a:t>СПАСИБО ЗА ВНИМАНИЕ!</a:t>
            </a:r>
          </a:p>
          <a:p>
            <a:pPr algn="ctr"/>
            <a:endParaRPr lang="ru-RU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endParaRPr lang="ru-RU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ru-RU" sz="2000" b="1" dirty="0">
                <a:solidFill>
                  <a:schemeClr val="accent6">
                    <a:lumMod val="50000"/>
                  </a:schemeClr>
                </a:solidFill>
              </a:rPr>
              <a:t>КОНТАКТЫ:</a:t>
            </a:r>
          </a:p>
          <a:p>
            <a:pPr algn="ctr"/>
            <a:endParaRPr lang="ru-RU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Центр социальных и гуманитарных наук Университета ИТМО </a:t>
            </a:r>
          </a:p>
          <a:p>
            <a:pPr algn="ctr"/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(</a:t>
            </a:r>
            <a:r>
              <a:rPr lang="ru-RU" dirty="0" err="1">
                <a:solidFill>
                  <a:schemeClr val="accent6">
                    <a:lumMod val="50000"/>
                  </a:schemeClr>
                </a:solidFill>
              </a:rPr>
              <a:t>ул.Чайковского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, д.11/2, оф.409,420, ул.Ломоносова,9, оф.1514). </a:t>
            </a:r>
          </a:p>
          <a:p>
            <a:pPr algn="ctr"/>
            <a:endParaRPr lang="ru-RU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+7(812)480-08-52, +7(812)607-02-56, +7(921)321-11-86.</a:t>
            </a:r>
          </a:p>
          <a:p>
            <a:pPr algn="ctr"/>
            <a:endParaRPr lang="ru-RU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Почта: gpzhirkova@itmo.ru, reponse@mail.ru</a:t>
            </a:r>
          </a:p>
          <a:p>
            <a:pPr algn="ctr"/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Сайт: https://hs.itmo.ru/</a:t>
            </a:r>
          </a:p>
          <a:p>
            <a:pPr algn="ctr"/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Группа </a:t>
            </a:r>
            <a:r>
              <a:rPr lang="ru-RU" dirty="0" err="1">
                <a:solidFill>
                  <a:schemeClr val="accent6">
                    <a:lumMod val="50000"/>
                  </a:schemeClr>
                </a:solidFill>
              </a:rPr>
              <a:t>Vk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 - https://vk.com/csigs_ftmi</a:t>
            </a:r>
          </a:p>
          <a:p>
            <a:pPr algn="ctr"/>
            <a:r>
              <a:rPr lang="ru-RU" dirty="0" err="1">
                <a:solidFill>
                  <a:schemeClr val="accent6">
                    <a:lumMod val="50000"/>
                  </a:schemeClr>
                </a:solidFill>
              </a:rPr>
              <a:t>Telegram-https</a:t>
            </a:r>
            <a:r>
              <a:rPr lang="ru-RU" dirty="0">
                <a:solidFill>
                  <a:schemeClr val="accent6">
                    <a:lumMod val="50000"/>
                  </a:schemeClr>
                </a:solidFill>
              </a:rPr>
              <a:t>://t.me/</a:t>
            </a:r>
            <a:r>
              <a:rPr lang="ru-RU" dirty="0" err="1">
                <a:solidFill>
                  <a:schemeClr val="accent6">
                    <a:lumMod val="50000"/>
                  </a:schemeClr>
                </a:solidFill>
              </a:rPr>
              <a:t>hsc_itmo</a:t>
            </a:r>
            <a:endParaRPr lang="ru-RU" dirty="0">
              <a:solidFill>
                <a:schemeClr val="accent6">
                  <a:lumMod val="50000"/>
                </a:schemeClr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43060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5B6E0C8-AC97-43B6-86D8-7C5938E2F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000"/>
            <a:ext cx="12021954" cy="6869688"/>
          </a:xfrm>
          <a:prstGeom prst="rect">
            <a:avLst/>
          </a:prstGeom>
          <a:effectLst>
            <a:softEdge rad="0"/>
          </a:effectLst>
        </p:spPr>
      </p:pic>
      <p:sp>
        <p:nvSpPr>
          <p:cNvPr id="4" name="Прямоугольный треугольник 3">
            <a:extLst>
              <a:ext uri="{FF2B5EF4-FFF2-40B4-BE49-F238E27FC236}">
                <a16:creationId xmlns:a16="http://schemas.microsoft.com/office/drawing/2014/main" id="{60FE46A0-AF86-434E-83AD-4F9850B19D03}"/>
              </a:ext>
            </a:extLst>
          </p:cNvPr>
          <p:cNvSpPr/>
          <p:nvPr/>
        </p:nvSpPr>
        <p:spPr>
          <a:xfrm rot="16200000">
            <a:off x="5186987" y="1245441"/>
            <a:ext cx="6874499" cy="4350617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E0511DF-EA6C-4C63-8D20-F988E53815F0}"/>
              </a:ext>
            </a:extLst>
          </p:cNvPr>
          <p:cNvSpPr/>
          <p:nvPr/>
        </p:nvSpPr>
        <p:spPr>
          <a:xfrm>
            <a:off x="10799545" y="-16499"/>
            <a:ext cx="1392455" cy="683668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470C09-82E1-40AF-93B7-E7D5B3441B66}"/>
              </a:ext>
            </a:extLst>
          </p:cNvPr>
          <p:cNvSpPr txBox="1"/>
          <p:nvPr/>
        </p:nvSpPr>
        <p:spPr>
          <a:xfrm>
            <a:off x="7488455" y="4983134"/>
            <a:ext cx="47035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/>
              <a:t>IT-ME[MO]RY:</a:t>
            </a:r>
          </a:p>
          <a:p>
            <a:endParaRPr lang="ru-RU" b="1" dirty="0"/>
          </a:p>
          <a:p>
            <a:r>
              <a:rPr lang="ru-RU" b="1" dirty="0"/>
              <a:t>ИСТОРИЯ, КУЛЬТУРА, ЦИФРОВИЗАЦИЯ</a:t>
            </a:r>
          </a:p>
        </p:txBody>
      </p:sp>
    </p:spTree>
    <p:extLst>
      <p:ext uri="{BB962C8B-B14F-4D97-AF65-F5344CB8AC3E}">
        <p14:creationId xmlns:p14="http://schemas.microsoft.com/office/powerpoint/2010/main" val="73262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83C1639-D0CC-4385-8925-48C9339B4D8C}"/>
              </a:ext>
            </a:extLst>
          </p:cNvPr>
          <p:cNvSpPr txBox="1"/>
          <p:nvPr/>
        </p:nvSpPr>
        <p:spPr>
          <a:xfrm>
            <a:off x="3212300" y="1547338"/>
            <a:ext cx="499737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600" b="1" dirty="0">
                <a:solidFill>
                  <a:schemeClr val="accent6">
                    <a:lumMod val="50000"/>
                  </a:schemeClr>
                </a:solidFill>
              </a:rPr>
              <a:t>МЕЖДИСЦИПЛИНАРНЫЙ</a:t>
            </a:r>
          </a:p>
          <a:p>
            <a:r>
              <a:rPr lang="ru-RU" sz="2600" b="1" dirty="0">
                <a:solidFill>
                  <a:schemeClr val="accent6">
                    <a:lumMod val="50000"/>
                  </a:schemeClr>
                </a:solidFill>
              </a:rPr>
              <a:t>ОБРАЗОВАТЕЛЬНЫЙ</a:t>
            </a:r>
          </a:p>
          <a:p>
            <a:r>
              <a:rPr lang="ru-RU" sz="2600" b="1" dirty="0">
                <a:solidFill>
                  <a:schemeClr val="accent6">
                    <a:lumMod val="50000"/>
                  </a:schemeClr>
                </a:solidFill>
              </a:rPr>
              <a:t>СОЦИОКУЛЬТУРНЫЙ</a:t>
            </a:r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807231E8-E8FD-494E-A24F-D9739D8FEE3A}"/>
              </a:ext>
            </a:extLst>
          </p:cNvPr>
          <p:cNvSpPr/>
          <p:nvPr/>
        </p:nvSpPr>
        <p:spPr>
          <a:xfrm>
            <a:off x="8468458" y="4902477"/>
            <a:ext cx="1591194" cy="1518036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EEC7C5-CC7F-4456-B961-058D429184B4}"/>
              </a:ext>
            </a:extLst>
          </p:cNvPr>
          <p:cNvSpPr txBox="1"/>
          <p:nvPr/>
        </p:nvSpPr>
        <p:spPr>
          <a:xfrm>
            <a:off x="8633600" y="5397698"/>
            <a:ext cx="1260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ИСТОРИЯ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805D83-8A35-42CA-AF2A-D6B56C595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027" y="3555507"/>
            <a:ext cx="1591194" cy="15180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DE909C4-54BC-4805-AE64-4241371773C6}"/>
              </a:ext>
            </a:extLst>
          </p:cNvPr>
          <p:cNvSpPr txBox="1"/>
          <p:nvPr/>
        </p:nvSpPr>
        <p:spPr>
          <a:xfrm>
            <a:off x="9805027" y="4064328"/>
            <a:ext cx="15911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БАКАЛАВРЫ </a:t>
            </a:r>
          </a:p>
          <a:p>
            <a:pPr algn="ctr"/>
            <a:r>
              <a:rPr lang="ru-RU" b="1" dirty="0"/>
              <a:t>1-2 КУРС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E1DCA1E-2EAA-485E-A637-981ACAE59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57" y="1122037"/>
            <a:ext cx="2245323" cy="21432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A8CB9A-78FC-4389-B99E-13D7F0B5F589}"/>
              </a:ext>
            </a:extLst>
          </p:cNvPr>
          <p:cNvSpPr txBox="1"/>
          <p:nvPr/>
        </p:nvSpPr>
        <p:spPr>
          <a:xfrm>
            <a:off x="952900" y="1901280"/>
            <a:ext cx="18769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/>
              <a:t>ПРОЕКТ</a:t>
            </a:r>
          </a:p>
        </p:txBody>
      </p:sp>
    </p:spTree>
    <p:extLst>
      <p:ext uri="{BB962C8B-B14F-4D97-AF65-F5344CB8AC3E}">
        <p14:creationId xmlns:p14="http://schemas.microsoft.com/office/powerpoint/2010/main" val="1157089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9AB079-E29B-4699-84A7-DF9E5A1E6522}"/>
              </a:ext>
            </a:extLst>
          </p:cNvPr>
          <p:cNvSpPr txBox="1"/>
          <p:nvPr/>
        </p:nvSpPr>
        <p:spPr>
          <a:xfrm>
            <a:off x="1641108" y="1230254"/>
            <a:ext cx="100985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КОМПЕТЕНТНОСТНЫЙ ПОДХОД            КЛЮЧЕВЫЕ КОМПЕТЕНЦИИ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(CORE COMPETENCY)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                                                                                              КК-2, КК-3</a:t>
            </a:r>
          </a:p>
          <a:p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                                                                                       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ADAEB2-EAF7-4C9D-8970-D46109DFBFC9}"/>
              </a:ext>
            </a:extLst>
          </p:cNvPr>
          <p:cNvSpPr txBox="1"/>
          <p:nvPr/>
        </p:nvSpPr>
        <p:spPr>
          <a:xfrm>
            <a:off x="6170996" y="4048164"/>
            <a:ext cx="5291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  РАСШИРЕНИЕ КОМПЕТЕНЦИЙ: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CC, SS, PS</a:t>
            </a:r>
          </a:p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    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ИНДИВИДУАЛЬНАЯ ТРАЕКТОРИЯ</a:t>
            </a:r>
          </a:p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     ПРАКТИКОРИЕНТИРОВАННОСТЬ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DC6B83B-B46E-47D2-A6D4-A34B8562E689}"/>
              </a:ext>
            </a:extLst>
          </p:cNvPr>
          <p:cNvSpPr/>
          <p:nvPr/>
        </p:nvSpPr>
        <p:spPr>
          <a:xfrm>
            <a:off x="1078031" y="920454"/>
            <a:ext cx="10661582" cy="1059500"/>
          </a:xfrm>
          <a:prstGeom prst="rect">
            <a:avLst/>
          </a:prstGeom>
          <a:noFill/>
          <a:ln w="158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Овал 4">
            <a:extLst>
              <a:ext uri="{FF2B5EF4-FFF2-40B4-BE49-F238E27FC236}">
                <a16:creationId xmlns:a16="http://schemas.microsoft.com/office/drawing/2014/main" id="{07FD794C-443E-45EB-B5C1-AC6EE9B1538A}"/>
              </a:ext>
            </a:extLst>
          </p:cNvPr>
          <p:cNvSpPr/>
          <p:nvPr/>
        </p:nvSpPr>
        <p:spPr>
          <a:xfrm>
            <a:off x="514953" y="920454"/>
            <a:ext cx="1126155" cy="1081605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02FDEA-F178-4BBF-A0FB-2C8451E85C9D}"/>
              </a:ext>
            </a:extLst>
          </p:cNvPr>
          <p:cNvSpPr txBox="1"/>
          <p:nvPr/>
        </p:nvSpPr>
        <p:spPr>
          <a:xfrm>
            <a:off x="425918" y="1065536"/>
            <a:ext cx="13042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/>
              <a:t>УМ</a:t>
            </a:r>
          </a:p>
          <a:p>
            <a:pPr algn="ctr"/>
            <a:r>
              <a:rPr lang="ru-RU" b="1" dirty="0"/>
              <a:t>ИСТОРИЯ</a:t>
            </a:r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2E31016E-7EA4-4F7E-94D5-2BD487C662B7}"/>
              </a:ext>
            </a:extLst>
          </p:cNvPr>
          <p:cNvSpPr/>
          <p:nvPr/>
        </p:nvSpPr>
        <p:spPr>
          <a:xfrm>
            <a:off x="5390146" y="1369816"/>
            <a:ext cx="433138" cy="182880"/>
          </a:xfrm>
          <a:prstGeom prst="rightArrow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2E0672C-9F30-4CA8-BF33-10EC7A0CF1F6}"/>
              </a:ext>
            </a:extLst>
          </p:cNvPr>
          <p:cNvSpPr/>
          <p:nvPr/>
        </p:nvSpPr>
        <p:spPr>
          <a:xfrm>
            <a:off x="1299410" y="3833629"/>
            <a:ext cx="10510787" cy="1352400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48B682-150F-4FA6-8506-8E06DDCF4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3" y="3833629"/>
            <a:ext cx="1412507" cy="1352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0864582-2538-4439-8B8F-BF404070F2A9}"/>
              </a:ext>
            </a:extLst>
          </p:cNvPr>
          <p:cNvSpPr txBox="1"/>
          <p:nvPr/>
        </p:nvSpPr>
        <p:spPr>
          <a:xfrm>
            <a:off x="648502" y="4237434"/>
            <a:ext cx="1145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ПРОЕКТ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B9F353-954A-49E9-AD47-8593E13CFF17}"/>
              </a:ext>
            </a:extLst>
          </p:cNvPr>
          <p:cNvSpPr txBox="1"/>
          <p:nvPr/>
        </p:nvSpPr>
        <p:spPr>
          <a:xfrm>
            <a:off x="1934276" y="4114323"/>
            <a:ext cx="3889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СИНЕРГИЯ ОБРАЗОВАНИЯ И</a:t>
            </a:r>
          </a:p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ПРИКЛАДНЫХ ИССЛЕДОВАНИЙ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8851FCD-EEEA-429A-81DD-B56737F46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130" y="4326933"/>
            <a:ext cx="432854" cy="1828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B033E4-03E3-4480-A0CF-6DA9D89A89F2}"/>
              </a:ext>
            </a:extLst>
          </p:cNvPr>
          <p:cNvSpPr txBox="1"/>
          <p:nvPr/>
        </p:nvSpPr>
        <p:spPr>
          <a:xfrm>
            <a:off x="648502" y="2111890"/>
            <a:ext cx="1109111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chemeClr val="accent6">
                    <a:lumMod val="75000"/>
                  </a:schemeClr>
                </a:solidFill>
              </a:rPr>
              <a:t>ПРОЕКТ КАК СОСТАВНАЯ ЧАСТЬ ОП  </a:t>
            </a:r>
          </a:p>
          <a:p>
            <a:pPr algn="ctr"/>
            <a:endParaRPr lang="ru-RU" sz="24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ВЫСОКИЙ УРОВЕНЬ ОБРАЗОВАНИЯ</a:t>
            </a:r>
          </a:p>
          <a:p>
            <a:pPr algn="ctr"/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ИНДИВИДУАЛЬНАЯ ТРАЕКТОРИЯ ОБРАЗОВАНИЯ</a:t>
            </a:r>
          </a:p>
          <a:p>
            <a:pPr algn="ctr"/>
            <a:r>
              <a:rPr lang="ru-RU" b="1" dirty="0">
                <a:solidFill>
                  <a:schemeClr val="accent6">
                    <a:lumMod val="75000"/>
                  </a:schemeClr>
                </a:solidFill>
              </a:rPr>
              <a:t>ЛИЧНОСТНОЕ РАЗВИТИЕ И ПОИСК ТАЛАНТОВ</a:t>
            </a:r>
          </a:p>
        </p:txBody>
      </p:sp>
      <p:sp>
        <p:nvSpPr>
          <p:cNvPr id="14" name="Стрелка: вниз 13">
            <a:extLst>
              <a:ext uri="{FF2B5EF4-FFF2-40B4-BE49-F238E27FC236}">
                <a16:creationId xmlns:a16="http://schemas.microsoft.com/office/drawing/2014/main" id="{789318F0-D233-4265-B673-698E33E1893C}"/>
              </a:ext>
            </a:extLst>
          </p:cNvPr>
          <p:cNvSpPr/>
          <p:nvPr/>
        </p:nvSpPr>
        <p:spPr>
          <a:xfrm>
            <a:off x="6062782" y="2557389"/>
            <a:ext cx="216427" cy="205062"/>
          </a:xfrm>
          <a:prstGeom prst="downArrow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163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945524-B7FF-40FD-B17A-EAA2AEF8EF02}"/>
              </a:ext>
            </a:extLst>
          </p:cNvPr>
          <p:cNvSpPr txBox="1"/>
          <p:nvPr/>
        </p:nvSpPr>
        <p:spPr>
          <a:xfrm>
            <a:off x="1064143" y="1425288"/>
            <a:ext cx="5765532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000" b="1" dirty="0">
                <a:solidFill>
                  <a:schemeClr val="accent6">
                    <a:lumMod val="50000"/>
                  </a:schemeClr>
                </a:solidFill>
              </a:rPr>
              <a:t>   </a:t>
            </a:r>
            <a:r>
              <a:rPr lang="ru-RU" sz="2400" b="1" dirty="0">
                <a:solidFill>
                  <a:schemeClr val="accent6">
                    <a:lumMod val="50000"/>
                  </a:schemeClr>
                </a:solidFill>
              </a:rPr>
              <a:t>Концепт: </a:t>
            </a:r>
            <a:r>
              <a:rPr lang="ru-RU" sz="2000" b="1" dirty="0">
                <a:solidFill>
                  <a:schemeClr val="accent6">
                    <a:lumMod val="50000"/>
                  </a:schemeClr>
                </a:solidFill>
              </a:rPr>
              <a:t>изучение истории и культуры через исследование памятников историко-культурного наследия, использование полученного контента для создания цифрового продукта в рамках междисциплинарного взаимодействия  развития профессиональных компетенций инженеров и создание цифрового продукта для образовательной и просветительской деятельности, а также коммеморации событий и фигур истории и культуры. 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CB9AE3-5165-4999-99AF-26AB865EB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6943" y="3871017"/>
            <a:ext cx="3866522" cy="255143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8F6E896-2FFA-4C42-B6B3-9EF0C8C9E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9584" y="616017"/>
            <a:ext cx="3504146" cy="237096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989527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5D972F-72CD-4BCC-9BBB-5C68A2E8585E}"/>
              </a:ext>
            </a:extLst>
          </p:cNvPr>
          <p:cNvSpPr txBox="1"/>
          <p:nvPr/>
        </p:nvSpPr>
        <p:spPr>
          <a:xfrm>
            <a:off x="678094" y="205484"/>
            <a:ext cx="110226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КОНТЕНТ РАЗРАБОТАН С УЧЕТОМ ЗАПРОСА СТУДЕНТОВ НА ИЗУЧЕНИЕ ПОДЛИННЫХ ИСТОРИЧЕСКИХ  ДОКУМЕНТОВ И ПАМЯТНИКОВ ИСТОРИКО-КУЛЬТУРНОГО НАСЛЕДИЯ САНКТ-ПЕТЕРБУРГА, ИСПОЛЬЗОВАНИЕ В ПРОЕКТНОЙ РАБОТЕ СОВРЕМЕННОГО ИНСТРУМЕНТАРИЯ И РАЗВИТИЯ ПРОФЕССИОНАЛЬНЫХ КОМПЕТЕНЦИЙ,А ТАКЖЕ  СОЗДАНИЕ ЦИФРОВОГО ПРОДУКТА ДЛЯ ОБРАЗОВАТЕЛЬНЫХ И ПРОСВЕТИТЕЛЬСКИХ ЦЕЛЕЙ.</a:t>
            </a:r>
          </a:p>
          <a:p>
            <a:pPr algn="ctr"/>
            <a:endParaRPr lang="ru-RU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РАЗРАБОТАНО ШЕСТЬ ТРЕКОВ, В КОТОРЫХ БУДУТ РАБОТАТЬ УЧАСТНИКИ ПРОЕКТА.</a:t>
            </a:r>
          </a:p>
          <a:p>
            <a:pPr algn="ctr"/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РЕЗУЛЬТАТЫ РАБОТЫ БУДУТ ПРЕДСТАВЛЕНЫ НА КМУ, В КУЛЬТУРНЫХ ПРОСТРАНСТВАХ ПАРТНЕРОВ,ОТКРЫТЫХ МЕРОПРИЯТИЯХ И 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  <a:p>
            <a:pPr algn="ctr"/>
            <a:r>
              <a:rPr lang="en-US" b="1" dirty="0">
                <a:solidFill>
                  <a:schemeClr val="accent6">
                    <a:lumMod val="50000"/>
                  </a:schemeClr>
                </a:solidFill>
              </a:rPr>
              <a:t>OPEN SCIENCE  </a:t>
            </a:r>
            <a:r>
              <a:rPr lang="ru-RU" b="1" dirty="0">
                <a:solidFill>
                  <a:schemeClr val="accent6">
                    <a:lumMod val="50000"/>
                  </a:schemeClr>
                </a:solidFill>
              </a:rPr>
              <a:t>IT-ME[MO]RY:ИСТОРИЯ, КУЛЬТУРА, ЦИФРОВИЗАЦИЯ</a:t>
            </a:r>
          </a:p>
          <a:p>
            <a:pPr algn="ctr"/>
            <a:endParaRPr lang="ru-RU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D9C185A-395C-4405-ACDB-739710F49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82" y="3429000"/>
            <a:ext cx="2340689" cy="175646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D48FBB8-41D9-4211-9C0D-7980EE6F0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671" y="3429000"/>
            <a:ext cx="2587126" cy="1756465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61D2C39-7408-4874-884E-4998F205E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358" y="3432247"/>
            <a:ext cx="2334351" cy="174997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0D35A9D-F036-4592-BAEA-66FC4D9C9A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5269" y="3428999"/>
            <a:ext cx="2933929" cy="1756465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028FBA1-E240-4ED0-AECC-365E91F791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7759" y="3428998"/>
            <a:ext cx="1778260" cy="1731303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9DAFE4F-7D7D-4CF8-8A6A-763E973D0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34865" y="5182217"/>
            <a:ext cx="5322269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284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CD3CE93-EAC5-4358-A7C1-48095F5E3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314" y="3840480"/>
            <a:ext cx="3990623" cy="2589195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03B09AC-00C6-466D-B597-7515EE82B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095" y="440779"/>
            <a:ext cx="3760270" cy="2820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0C2DF0-197B-44A3-8979-9481D7346220}"/>
              </a:ext>
            </a:extLst>
          </p:cNvPr>
          <p:cNvSpPr txBox="1"/>
          <p:nvPr/>
        </p:nvSpPr>
        <p:spPr>
          <a:xfrm>
            <a:off x="4750067" y="519764"/>
            <a:ext cx="72093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Дача Василия </a:t>
            </a:r>
            <a:r>
              <a:rPr lang="ru-RU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Федуловича</a:t>
            </a:r>
            <a:r>
              <a:rPr lang="ru-RU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Громова в </a:t>
            </a:r>
            <a:r>
              <a:rPr lang="ru-RU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Лопухинском</a:t>
            </a:r>
            <a:r>
              <a:rPr lang="ru-RU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 саду, ул. Академика Павлова, 13.</a:t>
            </a:r>
          </a:p>
          <a:p>
            <a:pPr algn="ctr"/>
            <a:r>
              <a:rPr lang="ru-RU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Арх. Георгий Иванович </a:t>
            </a:r>
            <a:r>
              <a:rPr lang="ru-RU" b="1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Винтергальтер</a:t>
            </a:r>
            <a:r>
              <a:rPr lang="ru-RU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,</a:t>
            </a:r>
          </a:p>
          <a:p>
            <a:pPr algn="ctr"/>
            <a:r>
              <a:rPr lang="ru-RU" b="1" dirty="0">
                <a:solidFill>
                  <a:schemeClr val="bg1">
                    <a:lumMod val="95000"/>
                    <a:lumOff val="5000"/>
                  </a:schemeClr>
                </a:solidFill>
              </a:rPr>
              <a:t>1850-е гг.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1EBE5A-A502-4AEE-9277-A887C9A3F66C}"/>
              </a:ext>
            </a:extLst>
          </p:cNvPr>
          <p:cNvSpPr txBox="1"/>
          <p:nvPr/>
        </p:nvSpPr>
        <p:spPr>
          <a:xfrm>
            <a:off x="417094" y="3752913"/>
            <a:ext cx="72093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Сбор контента о роде Громовых и даче Громова как объекте историко-культурного наследия.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Фотовыставка в </a:t>
            </a:r>
            <a:r>
              <a:rPr lang="ru-RU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Лопухинском</a:t>
            </a: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саду и виртуальная выставка, посвященная </a:t>
            </a:r>
            <a:r>
              <a:rPr lang="ru-RU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В.Ф.Громову</a:t>
            </a: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и реставрационным работам на объекте.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Открытый лекторий по истории российского предпринимательства.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Историко-музыкальный праздник в </a:t>
            </a:r>
            <a:r>
              <a:rPr lang="ru-RU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Лопухинском</a:t>
            </a:r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 саду для студентов Университета ИТМО.</a:t>
            </a:r>
          </a:p>
        </p:txBody>
      </p:sp>
    </p:spTree>
    <p:extLst>
      <p:ext uri="{BB962C8B-B14F-4D97-AF65-F5344CB8AC3E}">
        <p14:creationId xmlns:p14="http://schemas.microsoft.com/office/powerpoint/2010/main" val="1799401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rotWithShape="1">
          <a:gsLst>
            <a:gs pos="100000">
              <a:schemeClr val="bg2">
                <a:tint val="97000"/>
                <a:hueMod val="92000"/>
                <a:satMod val="169000"/>
                <a:lumMod val="164000"/>
              </a:schemeClr>
            </a:gs>
            <a:gs pos="99000">
              <a:schemeClr val="tx1">
                <a:lumMod val="65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7652B05-2F3C-4AF7-8CDA-03DED8F42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579" y="3580598"/>
            <a:ext cx="4314653" cy="2923849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807D463-14C1-4F03-B773-A2BDADB46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10" y="288757"/>
            <a:ext cx="4004110" cy="313707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48F25C-0EAA-4D4F-967A-9A0956F391A5}"/>
              </a:ext>
            </a:extLst>
          </p:cNvPr>
          <p:cNvSpPr txBox="1"/>
          <p:nvPr/>
        </p:nvSpPr>
        <p:spPr>
          <a:xfrm>
            <a:off x="7919228" y="859803"/>
            <a:ext cx="3213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СМОЛЬНЫЙ, историко-мемориальный музей, Смольный проезд, дом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59D943-973A-43AB-8575-9F929E44050A}"/>
              </a:ext>
            </a:extLst>
          </p:cNvPr>
          <p:cNvSpPr txBox="1"/>
          <p:nvPr/>
        </p:nvSpPr>
        <p:spPr>
          <a:xfrm>
            <a:off x="385010" y="4138863"/>
            <a:ext cx="66029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Сбор контента о Смольном институте и его воспитанницах, запечатленных на портретах </a:t>
            </a:r>
            <a:r>
              <a:rPr lang="ru-RU" sz="2000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Д.Г.Левицкого</a:t>
            </a:r>
            <a:r>
              <a:rPr lang="ru-RU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Создание приложения для мобильного телефона (или виртуальной выставки) о </a:t>
            </a:r>
            <a:r>
              <a:rPr lang="ru-RU" sz="2000" b="1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Д.Г.Левицком</a:t>
            </a:r>
            <a:r>
              <a:rPr lang="ru-RU" sz="2000" b="1" dirty="0">
                <a:solidFill>
                  <a:schemeClr val="bg1">
                    <a:lumMod val="85000"/>
                    <a:lumOff val="15000"/>
                  </a:schemeClr>
                </a:solidFill>
              </a:rPr>
              <a:t>, серии портретов «Смолянок» о персоналиях, изображенных на портретах.</a:t>
            </a:r>
          </a:p>
        </p:txBody>
      </p:sp>
    </p:spTree>
    <p:extLst>
      <p:ext uri="{BB962C8B-B14F-4D97-AF65-F5344CB8AC3E}">
        <p14:creationId xmlns:p14="http://schemas.microsoft.com/office/powerpoint/2010/main" val="875577900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1_Cover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1823</TotalTime>
  <Words>1399</Words>
  <Application>Microsoft Office PowerPoint</Application>
  <PresentationFormat>Широкоэкранный</PresentationFormat>
  <Paragraphs>112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20</vt:i4>
      </vt:variant>
    </vt:vector>
  </HeadingPairs>
  <TitlesOfParts>
    <vt:vector size="29" baseType="lpstr">
      <vt:lpstr>Arial</vt:lpstr>
      <vt:lpstr>Calibri</vt:lpstr>
      <vt:lpstr>Calibri Light</vt:lpstr>
      <vt:lpstr>Century Gothic</vt:lpstr>
      <vt:lpstr>Wingdings</vt:lpstr>
      <vt:lpstr>Wingdings 3</vt:lpstr>
      <vt:lpstr>Сектор</vt:lpstr>
      <vt:lpstr>1_Cover</vt:lpstr>
      <vt:lpstr>Ретро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Совместный проект с центром изучения эго-документов «Прожито» при Европейском университете в Санкт-Петербурге направлен на анализ текстовых данных с применением методов машинного обучения. Студенты получат возможность поработать над одной из реальных практических задач центра: • Поиск автоматизированных решений при подготовке к оцифровке рукописных текстов;  • Предложение креативных решений в области расшифровки рукописных текстов; • Задачи компьютерной лингвистики по выделению именованных сущностей в текстовых памятниках.  В качестве возможной альтернативы студенты могут предложить собственное направление на основе анализа эго-документов, поработав над форматом его репрезентации в виде интеллектуальных карт, мобильных приложений, телеграмм-ботов. </vt:lpstr>
      <vt:lpstr>Презентация PowerPoint</vt:lpstr>
      <vt:lpstr>Адреса Бенуа в Петербурге</vt:lpstr>
      <vt:lpstr>              ВИДЫ РАБОТ </vt:lpstr>
      <vt:lpstr>Куратор проекта 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Галина</dc:creator>
  <cp:lastModifiedBy>Галина</cp:lastModifiedBy>
  <cp:revision>54</cp:revision>
  <dcterms:created xsi:type="dcterms:W3CDTF">2022-08-23T19:00:59Z</dcterms:created>
  <dcterms:modified xsi:type="dcterms:W3CDTF">2022-10-24T11:23:35Z</dcterms:modified>
</cp:coreProperties>
</file>